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65" r:id="rId3"/>
    <p:sldId id="264" r:id="rId4"/>
    <p:sldId id="272" r:id="rId5"/>
    <p:sldId id="267" r:id="rId6"/>
    <p:sldId id="277" r:id="rId7"/>
    <p:sldId id="268" r:id="rId8"/>
    <p:sldId id="269"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59" d="100"/>
          <a:sy n="59" d="100"/>
        </p:scale>
        <p:origin x="28" y="144"/>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2/26/2024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2/26/2024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2/26/2024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2/26/2024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2/26/2024</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80" y="1676401"/>
            <a:ext cx="484632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2/26/2024</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2/26/2024</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2/26/2024</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2/26/2024</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2/26/2024</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West Nile Fever</a:t>
            </a:r>
          </a:p>
        </p:txBody>
      </p:sp>
      <p:sp>
        <p:nvSpPr>
          <p:cNvPr id="3" name="Subtitle 2"/>
          <p:cNvSpPr>
            <a:spLocks noGrp="1"/>
          </p:cNvSpPr>
          <p:nvPr>
            <p:ph type="subTitle" idx="1"/>
          </p:nvPr>
        </p:nvSpPr>
        <p:spPr>
          <a:xfrm>
            <a:off x="4943872" y="4941168"/>
            <a:ext cx="5486400" cy="914400"/>
          </a:xfrm>
        </p:spPr>
        <p:txBody>
          <a:bodyPr>
            <a:normAutofit/>
          </a:bodyPr>
          <a:lstStyle/>
          <a:p>
            <a:r>
              <a:rPr lang="en-US" sz="2800" b="1" dirty="0">
                <a:solidFill>
                  <a:schemeClr val="bg1"/>
                </a:solidFill>
                <a:latin typeface="Times New Roman" panose="02020603050405020304" pitchFamily="18" charset="0"/>
                <a:cs typeface="Times New Roman" panose="02020603050405020304" pitchFamily="18" charset="0"/>
              </a:rPr>
              <a:t>Assist. Prof. Dr. Hussein Al </a:t>
            </a:r>
            <a:r>
              <a:rPr lang="en-US" sz="2800" b="1" dirty="0" err="1">
                <a:solidFill>
                  <a:schemeClr val="bg1"/>
                </a:solidFill>
                <a:latin typeface="Times New Roman" panose="02020603050405020304" pitchFamily="18" charset="0"/>
                <a:cs typeface="Times New Roman" panose="02020603050405020304" pitchFamily="18" charset="0"/>
              </a:rPr>
              <a:t>Naji</a:t>
            </a:r>
            <a:r>
              <a:rPr lang="en-US" sz="28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11" name="TextBox 10">
            <a:extLst>
              <a:ext uri="{FF2B5EF4-FFF2-40B4-BE49-F238E27FC236}">
                <a16:creationId xmlns:a16="http://schemas.microsoft.com/office/drawing/2014/main" id="{76136BE3-1AB3-2096-8CAF-150F117A5721}"/>
              </a:ext>
            </a:extLst>
          </p:cNvPr>
          <p:cNvSpPr txBox="1"/>
          <p:nvPr/>
        </p:nvSpPr>
        <p:spPr>
          <a:xfrm>
            <a:off x="263352" y="404664"/>
            <a:ext cx="6312024" cy="6119689"/>
          </a:xfrm>
          <a:prstGeom prst="rect">
            <a:avLst/>
          </a:prstGeom>
          <a:noFill/>
        </p:spPr>
        <p:txBody>
          <a:bodyPr wrap="square">
            <a:spAutoFit/>
          </a:bodyPr>
          <a:lstStyle/>
          <a:p>
            <a:pPr algn="just">
              <a:lnSpc>
                <a:spcPct val="150000"/>
              </a:lnSpc>
            </a:pPr>
            <a:r>
              <a:rPr lang="en-US" sz="2400" dirty="0">
                <a:effectLst/>
                <a:latin typeface="Times New Roman" panose="02020603050405020304" pitchFamily="18" charset="0"/>
                <a:ea typeface="Calibri" panose="020F0502020204030204" pitchFamily="34" charset="0"/>
              </a:rPr>
              <a:t>West Nile fever is a disease caused by West Nile Virus (WNV), which is a flavivirus related to the viruses that cause St. Louis encephalitis, Japanese encephalitis, and yellow fever. It causes disease in humans, horses, and several species of birds. Most infected individuals show few signs of illness, but some develop severe neurological illness which can be fatal. West Nile Virus has an extremely broad host range. It replicates in birds, reptiles, amphibians, mammals, mosquitoes and ticks.</a:t>
            </a:r>
            <a:endParaRPr lang="en-US" sz="2400" dirty="0"/>
          </a:p>
        </p:txBody>
      </p:sp>
      <p:pic>
        <p:nvPicPr>
          <p:cNvPr id="8" name="Picture 7">
            <a:extLst>
              <a:ext uri="{FF2B5EF4-FFF2-40B4-BE49-F238E27FC236}">
                <a16:creationId xmlns:a16="http://schemas.microsoft.com/office/drawing/2014/main" id="{1772E240-BE29-EAC3-997E-A695370A30B5}"/>
              </a:ext>
            </a:extLst>
          </p:cNvPr>
          <p:cNvPicPr>
            <a:picLocks noChangeAspect="1"/>
          </p:cNvPicPr>
          <p:nvPr/>
        </p:nvPicPr>
        <p:blipFill>
          <a:blip r:embed="rId2"/>
          <a:stretch>
            <a:fillRect/>
          </a:stretch>
        </p:blipFill>
        <p:spPr>
          <a:xfrm>
            <a:off x="6744072" y="0"/>
            <a:ext cx="5446648" cy="6858000"/>
          </a:xfrm>
          <a:prstGeom prst="rect">
            <a:avLst/>
          </a:prstGeom>
          <a:ln>
            <a:noFill/>
          </a:ln>
          <a:effectLst>
            <a:softEdge rad="112500"/>
          </a:effectLst>
        </p:spPr>
      </p:pic>
    </p:spTree>
    <p:extLst>
      <p:ext uri="{BB962C8B-B14F-4D97-AF65-F5344CB8AC3E}">
        <p14:creationId xmlns:p14="http://schemas.microsoft.com/office/powerpoint/2010/main" val="305338879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0060" y="-25112"/>
            <a:ext cx="3110136" cy="2133600"/>
          </a:xfrm>
        </p:spPr>
        <p:txBody>
          <a:bodyPr/>
          <a:lstStyle/>
          <a:p>
            <a:r>
              <a:rPr lang="en-US" dirty="0"/>
              <a:t>Transmission and spread</a:t>
            </a:r>
          </a:p>
        </p:txBody>
      </p:sp>
      <p:sp>
        <p:nvSpPr>
          <p:cNvPr id="7" name="TextBox 6">
            <a:extLst>
              <a:ext uri="{FF2B5EF4-FFF2-40B4-BE49-F238E27FC236}">
                <a16:creationId xmlns:a16="http://schemas.microsoft.com/office/drawing/2014/main" id="{41621F4B-D2D0-5225-BBE8-8E2D91F50F70}"/>
              </a:ext>
            </a:extLst>
          </p:cNvPr>
          <p:cNvSpPr txBox="1"/>
          <p:nvPr/>
        </p:nvSpPr>
        <p:spPr>
          <a:xfrm>
            <a:off x="69540" y="116632"/>
            <a:ext cx="7682644" cy="6673943"/>
          </a:xfrm>
          <a:prstGeom prst="rect">
            <a:avLst/>
          </a:prstGeom>
          <a:noFill/>
        </p:spPr>
        <p:txBody>
          <a:bodyPr wrap="square">
            <a:spAutoFit/>
          </a:bodyPr>
          <a:lstStyle/>
          <a:p>
            <a:pPr marL="342900" lvl="0" indent="-342900" algn="just" rtl="0">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Infected mosquitos transmit West Nile virus. They usually get the virus by biting an infected bird (</a:t>
            </a:r>
            <a:r>
              <a:rPr lang="en-US" sz="2400" i="1" kern="100" dirty="0">
                <a:effectLst/>
                <a:latin typeface="Times New Roman" panose="02020603050405020304" pitchFamily="18" charset="0"/>
                <a:ea typeface="Calibri" panose="020F0502020204030204" pitchFamily="34" charset="0"/>
                <a:cs typeface="Times New Roman" panose="02020603050405020304" pitchFamily="18" charset="0"/>
              </a:rPr>
              <a:t>there’s no evidence humans get it directly from birds)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The virus multiplies inside the mosquito, and it’s transmitted to you (or another animal) when it bites you. </a:t>
            </a:r>
          </a:p>
          <a:p>
            <a:pPr marL="342900" lvl="0" indent="-342900" algn="just" rtl="0">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incubation period is usually two to six days after getting bitten (but can be up to 14 days).</a:t>
            </a:r>
          </a:p>
          <a:p>
            <a:pPr marL="342900" lvl="0" indent="-342900" algn="just" rtl="0">
              <a:lnSpc>
                <a:spcPct val="150000"/>
              </a:lnSpc>
              <a:buFont typeface="+mj-lt"/>
              <a:buAutoNum type="arabicPeriod"/>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a very few cases, West Nile virus has spread:</a:t>
            </a:r>
          </a:p>
          <a:p>
            <a:pPr lvl="0" algn="just" rtl="0">
              <a:lnSpc>
                <a:spcPct val="150000"/>
              </a:lnSpc>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From a pregnant person to their fetus.</a:t>
            </a:r>
          </a:p>
          <a:p>
            <a:pPr lvl="0" algn="just" rtl="0">
              <a:lnSpc>
                <a:spcPct val="15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B-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Through human milk.</a:t>
            </a:r>
          </a:p>
          <a:p>
            <a:pPr lvl="0" algn="just" rtl="0">
              <a:lnSpc>
                <a:spcPct val="150000"/>
              </a:lnSpc>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 Through a blood transfusion.</a:t>
            </a:r>
          </a:p>
          <a:p>
            <a:pPr lvl="0" algn="just" rtl="0">
              <a:lnSpc>
                <a:spcPct val="150000"/>
              </a:lnSpc>
            </a:pPr>
            <a:r>
              <a:rPr lang="en-US" sz="2400" kern="100" dirty="0">
                <a:latin typeface="Times New Roman" panose="02020603050405020304" pitchFamily="18" charset="0"/>
                <a:ea typeface="Calibri" panose="020F0502020204030204" pitchFamily="34" charset="0"/>
                <a:cs typeface="Times New Roman" panose="02020603050405020304" pitchFamily="18" charset="0"/>
              </a:rPr>
              <a:t>D-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Through an organ transplant.</a:t>
            </a:r>
          </a:p>
        </p:txBody>
      </p:sp>
      <p:pic>
        <p:nvPicPr>
          <p:cNvPr id="3" name="Picture 2">
            <a:extLst>
              <a:ext uri="{FF2B5EF4-FFF2-40B4-BE49-F238E27FC236}">
                <a16:creationId xmlns:a16="http://schemas.microsoft.com/office/drawing/2014/main" id="{85C60D97-D7AB-A541-A350-483BD1CC04E3}"/>
              </a:ext>
            </a:extLst>
          </p:cNvPr>
          <p:cNvPicPr>
            <a:picLocks noChangeAspect="1"/>
          </p:cNvPicPr>
          <p:nvPr/>
        </p:nvPicPr>
        <p:blipFill>
          <a:blip r:embed="rId2"/>
          <a:stretch>
            <a:fillRect/>
          </a:stretch>
        </p:blipFill>
        <p:spPr>
          <a:xfrm>
            <a:off x="7752184" y="2276872"/>
            <a:ext cx="4439816" cy="4581128"/>
          </a:xfrm>
          <a:prstGeom prst="rect">
            <a:avLst/>
          </a:prstGeom>
          <a:ln>
            <a:noFill/>
          </a:ln>
          <a:effectLst>
            <a:softEdge rad="112500"/>
          </a:effectLst>
        </p:spPr>
      </p:pic>
    </p:spTree>
    <p:extLst>
      <p:ext uri="{BB962C8B-B14F-4D97-AF65-F5344CB8AC3E}">
        <p14:creationId xmlns:p14="http://schemas.microsoft.com/office/powerpoint/2010/main" val="1949577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52EAD4-7A5B-F0FC-3BBC-9329F7999F3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73907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BECB458-22FB-57C1-2A05-C696F185D2FD}"/>
              </a:ext>
            </a:extLst>
          </p:cNvPr>
          <p:cNvSpPr txBox="1"/>
          <p:nvPr/>
        </p:nvSpPr>
        <p:spPr>
          <a:xfrm>
            <a:off x="0" y="0"/>
            <a:ext cx="12000656" cy="6393866"/>
          </a:xfrm>
          <a:prstGeom prst="rect">
            <a:avLst/>
          </a:prstGeom>
          <a:noFill/>
        </p:spPr>
        <p:txBody>
          <a:bodyPr wrap="square">
            <a:spAutoFit/>
          </a:bodyPr>
          <a:lstStyle/>
          <a:p>
            <a:pPr marL="228600" algn="just">
              <a:lnSpc>
                <a:spcPct val="150000"/>
              </a:lnSpc>
              <a:spcAft>
                <a:spcPts val="800"/>
              </a:spcAft>
            </a:pPr>
            <a:r>
              <a:rPr lang="en-US" sz="2400" b="1" kern="100" dirty="0">
                <a:effectLst/>
                <a:latin typeface="Times New Roman" panose="02020603050405020304" pitchFamily="18" charset="0"/>
                <a:ea typeface="Calibri" panose="020F0502020204030204" pitchFamily="34" charset="0"/>
                <a:cs typeface="Arial" panose="020B0604020202020204" pitchFamily="34" charset="0"/>
              </a:rPr>
              <a:t>Note</a:t>
            </a:r>
            <a:r>
              <a:rPr lang="en-US" sz="2400" i="1" kern="100" dirty="0">
                <a:effectLst/>
                <a:latin typeface="Times New Roman" panose="02020603050405020304" pitchFamily="18" charset="0"/>
                <a:ea typeface="Calibri" panose="020F0502020204030204" pitchFamily="34" charset="0"/>
                <a:cs typeface="Arial" panose="020B0604020202020204" pitchFamily="34" charset="0"/>
              </a:rPr>
              <a:t>: West Nile isn’t contagious. You can’t get it from another person who has it.</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What are the risk factors for West Nile fever?</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1- Mosquitos can bite anyone. But certain people are at a higher risk of getting severely ill if they get West Nile. You might be at a higher risk if you:</a:t>
            </a:r>
          </a:p>
          <a:p>
            <a:pPr marL="228600" algn="just">
              <a:lnSpc>
                <a:spcPct val="150000"/>
              </a:lnSpc>
              <a:spcAft>
                <a:spcPts val="800"/>
              </a:spcAft>
            </a:pPr>
            <a:r>
              <a:rPr lang="en-US" sz="2400" kern="100" dirty="0">
                <a:latin typeface="Times New Roman" panose="02020603050405020304" pitchFamily="18" charset="0"/>
                <a:ea typeface="Calibri" panose="020F0502020204030204" pitchFamily="34" charset="0"/>
                <a:cs typeface="Arial" panose="020B0604020202020204" pitchFamily="34" charset="0"/>
              </a:rPr>
              <a:t>2-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over the age of 60.</a:t>
            </a:r>
          </a:p>
          <a:p>
            <a:pPr marL="228600" algn="just">
              <a:lnSpc>
                <a:spcPct val="150000"/>
              </a:lnSpc>
              <a:spcAft>
                <a:spcPts val="800"/>
              </a:spcAft>
            </a:pPr>
            <a:r>
              <a:rPr lang="en-US" sz="2400" kern="100" dirty="0">
                <a:latin typeface="Times New Roman" panose="02020603050405020304" pitchFamily="18" charset="0"/>
                <a:ea typeface="Calibri" panose="020F0502020204030204" pitchFamily="34" charset="0"/>
                <a:cs typeface="Arial" panose="020B0604020202020204" pitchFamily="34" charset="0"/>
              </a:rPr>
              <a:t>3- </a:t>
            </a:r>
            <a:r>
              <a:rPr lang="en-US" sz="2400" kern="100" dirty="0">
                <a:effectLst/>
                <a:latin typeface="Times New Roman" panose="02020603050405020304" pitchFamily="18" charset="0"/>
                <a:ea typeface="Calibri" panose="020F0502020204030204" pitchFamily="34" charset="0"/>
                <a:cs typeface="Arial" panose="020B0604020202020204" pitchFamily="34" charset="0"/>
              </a:rPr>
              <a:t> an organ transplant recipient.</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4- Have cancer.</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5- Have diabetes.</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6- Have high blood pressure (hypertension).</a:t>
            </a:r>
          </a:p>
          <a:p>
            <a:pPr marL="228600" algn="just">
              <a:lnSpc>
                <a:spcPct val="150000"/>
              </a:lnSpc>
              <a:spcAft>
                <a:spcPts val="800"/>
              </a:spcAft>
            </a:pPr>
            <a:r>
              <a:rPr lang="en-US" sz="2400" kern="100" dirty="0">
                <a:effectLst/>
                <a:latin typeface="Times New Roman" panose="02020603050405020304" pitchFamily="18" charset="0"/>
                <a:ea typeface="Calibri" panose="020F0502020204030204" pitchFamily="34" charset="0"/>
                <a:cs typeface="Arial" panose="020B0604020202020204" pitchFamily="34" charset="0"/>
              </a:rPr>
              <a:t>7- Have kidney disease</a:t>
            </a:r>
            <a:endParaRPr lang="en-US" sz="2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9839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E8250-F4C4-F89E-A3CF-3C669585A611}"/>
              </a:ext>
            </a:extLst>
          </p:cNvPr>
          <p:cNvSpPr txBox="1"/>
          <p:nvPr/>
        </p:nvSpPr>
        <p:spPr>
          <a:xfrm>
            <a:off x="191344" y="116632"/>
            <a:ext cx="10873208" cy="5565947"/>
          </a:xfrm>
          <a:prstGeom prst="rect">
            <a:avLst/>
          </a:prstGeom>
          <a:noFill/>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Clinical signs</a:t>
            </a:r>
          </a:p>
          <a:p>
            <a:pPr algn="just">
              <a:lnSpc>
                <a:spcPct val="150000"/>
              </a:lnSpc>
            </a:pPr>
            <a:r>
              <a:rPr lang="en-US" sz="2400" dirty="0">
                <a:latin typeface="Times New Roman" panose="02020603050405020304" pitchFamily="18" charset="0"/>
                <a:cs typeface="Times New Roman" panose="02020603050405020304" pitchFamily="18" charset="0"/>
              </a:rPr>
              <a:t>West Nile fever is primarily a disease of humans, equines and some birds.</a:t>
            </a:r>
          </a:p>
          <a:p>
            <a:pPr algn="just">
              <a:lnSpc>
                <a:spcPct val="150000"/>
              </a:lnSpc>
            </a:pPr>
            <a:r>
              <a:rPr lang="en-US" sz="2400" b="1" dirty="0">
                <a:latin typeface="Times New Roman" panose="02020603050405020304" pitchFamily="18" charset="0"/>
                <a:cs typeface="Times New Roman" panose="02020603050405020304" pitchFamily="18" charset="0"/>
              </a:rPr>
              <a:t>In horses, </a:t>
            </a:r>
            <a:r>
              <a:rPr lang="en-US" sz="2400" dirty="0">
                <a:latin typeface="Times New Roman" panose="02020603050405020304" pitchFamily="18" charset="0"/>
                <a:cs typeface="Times New Roman" panose="02020603050405020304" pitchFamily="18" charset="0"/>
              </a:rPr>
              <a:t>clinical signs of the neurologic disease caused by West Nile Virus may include loss of appetite, depression, stumbling, muscle twitching, partial paralysis, impaired vision, head pressing, teeth grinding, aimless wandering, convulsions, circling, and an inability to swallow. Weakness, usually in the hind limbs, is sometimes followed by paralysis. Coma and death may occur. Fever has been seen in some but not all cases.</a:t>
            </a:r>
          </a:p>
          <a:p>
            <a:pPr algn="just">
              <a:lnSpc>
                <a:spcPct val="150000"/>
              </a:lnSpc>
            </a:pPr>
            <a:r>
              <a:rPr lang="en-US" sz="2400" dirty="0">
                <a:latin typeface="Times New Roman" panose="02020603050405020304" pitchFamily="18" charset="0"/>
                <a:cs typeface="Times New Roman" panose="02020603050405020304" pitchFamily="18" charset="0"/>
              </a:rPr>
              <a:t>In Human  are susceptible to the disease, however most have no symptoms. About twenty percent have mild flu-like symptoms of fever, headaches and rashes. </a:t>
            </a:r>
          </a:p>
        </p:txBody>
      </p:sp>
    </p:spTree>
    <p:extLst>
      <p:ext uri="{BB962C8B-B14F-4D97-AF65-F5344CB8AC3E}">
        <p14:creationId xmlns:p14="http://schemas.microsoft.com/office/powerpoint/2010/main" val="32001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17A54-6718-83C3-3875-485EB820C7AB}"/>
              </a:ext>
            </a:extLst>
          </p:cNvPr>
          <p:cNvSpPr txBox="1"/>
          <p:nvPr/>
        </p:nvSpPr>
        <p:spPr>
          <a:xfrm>
            <a:off x="155340" y="3645024"/>
            <a:ext cx="11881320" cy="2795958"/>
          </a:xfrm>
          <a:prstGeom prst="rect">
            <a:avLst/>
          </a:prstGeom>
          <a:noFill/>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Diagnosis and Tests</a:t>
            </a:r>
          </a:p>
          <a:p>
            <a:pPr algn="just">
              <a:lnSpc>
                <a:spcPct val="150000"/>
              </a:lnSpc>
            </a:pPr>
            <a:r>
              <a:rPr lang="en-US" sz="2400" dirty="0">
                <a:latin typeface="Times New Roman" panose="02020603050405020304" pitchFamily="18" charset="0"/>
                <a:cs typeface="Times New Roman" panose="02020603050405020304" pitchFamily="18" charset="0"/>
              </a:rPr>
              <a:t>1- A provider can test your blood or cerebrospinal fluid (CSF) to look for antibodies or other signs of a West Nile virus infection.</a:t>
            </a:r>
          </a:p>
          <a:p>
            <a:pPr algn="just">
              <a:lnSpc>
                <a:spcPct val="150000"/>
              </a:lnSpc>
            </a:pPr>
            <a:r>
              <a:rPr lang="en-US" sz="2400" dirty="0">
                <a:latin typeface="Times New Roman" panose="02020603050405020304" pitchFamily="18" charset="0"/>
                <a:cs typeface="Times New Roman" panose="02020603050405020304" pitchFamily="18" charset="0"/>
              </a:rPr>
              <a:t>2-  If you have signs of brain inflammation, they’ll get images of your brain with a CT scan (computed tomography scan) or MRI (magnetic resonance imaging).</a:t>
            </a:r>
          </a:p>
        </p:txBody>
      </p:sp>
      <p:pic>
        <p:nvPicPr>
          <p:cNvPr id="2" name="Picture 1">
            <a:extLst>
              <a:ext uri="{FF2B5EF4-FFF2-40B4-BE49-F238E27FC236}">
                <a16:creationId xmlns:a16="http://schemas.microsoft.com/office/drawing/2014/main" id="{C4B22CC8-946D-E276-794F-B29C3E94D5E9}"/>
              </a:ext>
            </a:extLst>
          </p:cNvPr>
          <p:cNvPicPr>
            <a:picLocks noChangeAspect="1"/>
          </p:cNvPicPr>
          <p:nvPr/>
        </p:nvPicPr>
        <p:blipFill>
          <a:blip r:embed="rId2"/>
          <a:stretch>
            <a:fillRect/>
          </a:stretch>
        </p:blipFill>
        <p:spPr>
          <a:xfrm>
            <a:off x="0" y="0"/>
            <a:ext cx="12192000" cy="3501008"/>
          </a:xfrm>
          <a:prstGeom prst="rect">
            <a:avLst/>
          </a:prstGeom>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148E29-1F90-4B26-BF83-295E1EFBF3BA}"/>
              </a:ext>
            </a:extLst>
          </p:cNvPr>
          <p:cNvSpPr txBox="1"/>
          <p:nvPr/>
        </p:nvSpPr>
        <p:spPr>
          <a:xfrm>
            <a:off x="263352" y="260648"/>
            <a:ext cx="11665296" cy="5565947"/>
          </a:xfrm>
          <a:prstGeom prst="rect">
            <a:avLst/>
          </a:prstGeom>
          <a:noFill/>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Prevention and control</a:t>
            </a:r>
          </a:p>
          <a:p>
            <a:pPr algn="just">
              <a:lnSpc>
                <a:spcPct val="150000"/>
              </a:lnSpc>
            </a:pPr>
            <a:r>
              <a:rPr lang="en-US" sz="2400" dirty="0">
                <a:latin typeface="Times New Roman" panose="02020603050405020304" pitchFamily="18" charset="0"/>
                <a:cs typeface="Times New Roman" panose="02020603050405020304" pitchFamily="18" charset="0"/>
              </a:rPr>
              <a:t>1- Key to preventing the spread of West Nile fever is to control mosquito populations.</a:t>
            </a:r>
          </a:p>
          <a:p>
            <a:pPr algn="just">
              <a:lnSpc>
                <a:spcPct val="150000"/>
              </a:lnSpc>
            </a:pPr>
            <a:r>
              <a:rPr lang="en-US" sz="2400" dirty="0">
                <a:latin typeface="Times New Roman" panose="02020603050405020304" pitchFamily="18" charset="0"/>
                <a:cs typeface="Times New Roman" panose="02020603050405020304" pitchFamily="18" charset="0"/>
              </a:rPr>
              <a:t>2-  Horses should be protected from exposure to mosquitoes. Likewise, people should avoid exposure to mosquitoes especially at dusk and dawn when they are most active, use insect screens and insect repellents, and limit places for mosquitoes to breed.</a:t>
            </a:r>
          </a:p>
          <a:p>
            <a:pPr algn="just">
              <a:lnSpc>
                <a:spcPct val="150000"/>
              </a:lnSpc>
            </a:pPr>
            <a:r>
              <a:rPr lang="en-US" sz="2400" dirty="0">
                <a:latin typeface="Times New Roman" panose="02020603050405020304" pitchFamily="18" charset="0"/>
                <a:cs typeface="Times New Roman" panose="02020603050405020304" pitchFamily="18" charset="0"/>
              </a:rPr>
              <a:t>3- There is a vaccine for horses. </a:t>
            </a:r>
          </a:p>
          <a:p>
            <a:pPr algn="just">
              <a:lnSpc>
                <a:spcPct val="150000"/>
              </a:lnSpc>
            </a:pPr>
            <a:r>
              <a:rPr lang="en-US" sz="2400" dirty="0">
                <a:latin typeface="Times New Roman" panose="02020603050405020304" pitchFamily="18" charset="0"/>
                <a:cs typeface="Times New Roman" panose="02020603050405020304" pitchFamily="18" charset="0"/>
              </a:rPr>
              <a:t>Surveillance </a:t>
            </a:r>
            <a:r>
              <a:rPr lang="en-US" sz="2400" dirty="0" err="1">
                <a:latin typeface="Times New Roman" panose="02020603050405020304" pitchFamily="18" charset="0"/>
                <a:cs typeface="Times New Roman" panose="02020603050405020304" pitchFamily="18" charset="0"/>
              </a:rPr>
              <a:t>programmes</a:t>
            </a:r>
            <a:r>
              <a:rPr lang="en-US" sz="2400" dirty="0">
                <a:latin typeface="Times New Roman" panose="02020603050405020304" pitchFamily="18" charset="0"/>
                <a:cs typeface="Times New Roman" panose="02020603050405020304" pitchFamily="18" charset="0"/>
              </a:rPr>
              <a:t> in wild or sentinel birds allow the competent authorities to take appropriate measures to protect animals and people. </a:t>
            </a:r>
          </a:p>
          <a:p>
            <a:pPr algn="just">
              <a:lnSpc>
                <a:spcPct val="150000"/>
              </a:lnSpc>
            </a:pPr>
            <a:r>
              <a:rPr lang="en-US" sz="2400" dirty="0">
                <a:latin typeface="Times New Roman" panose="02020603050405020304" pitchFamily="18" charset="0"/>
                <a:cs typeface="Times New Roman" panose="02020603050405020304" pitchFamily="18" charset="0"/>
              </a:rPr>
              <a:t>As birds in the crow family are very susceptible, these </a:t>
            </a:r>
            <a:r>
              <a:rPr lang="en-US" sz="2400" dirty="0" err="1">
                <a:latin typeface="Times New Roman" panose="02020603050405020304" pitchFamily="18" charset="0"/>
                <a:cs typeface="Times New Roman" panose="02020603050405020304" pitchFamily="18" charset="0"/>
              </a:rPr>
              <a:t>programmes</a:t>
            </a:r>
            <a:r>
              <a:rPr lang="en-US" sz="2400" dirty="0">
                <a:latin typeface="Times New Roman" panose="02020603050405020304" pitchFamily="18" charset="0"/>
                <a:cs typeface="Times New Roman" panose="02020603050405020304" pitchFamily="18" charset="0"/>
              </a:rPr>
              <a:t> often encourage people to report dead crows for testing.</a:t>
            </a:r>
          </a:p>
        </p:txBody>
      </p:sp>
    </p:spTree>
    <p:extLst>
      <p:ext uri="{BB962C8B-B14F-4D97-AF65-F5344CB8AC3E}">
        <p14:creationId xmlns:p14="http://schemas.microsoft.com/office/powerpoint/2010/main" val="40787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6A6DE1-AF7D-8A70-70CA-61E20958D1D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95F60E89-B9EE-448C-EF69-4AAA51E7A1F3}"/>
              </a:ext>
            </a:extLst>
          </p:cNvPr>
          <p:cNvSpPr txBox="1"/>
          <p:nvPr/>
        </p:nvSpPr>
        <p:spPr>
          <a:xfrm>
            <a:off x="11424592" y="117693"/>
            <a:ext cx="648072" cy="6740307"/>
          </a:xfrm>
          <a:prstGeom prst="rect">
            <a:avLst/>
          </a:prstGeom>
          <a:noFill/>
        </p:spPr>
        <p:txBody>
          <a:bodyPr wrap="square">
            <a:spAutoFit/>
          </a:bodyPr>
          <a:lstStyle/>
          <a:p>
            <a:r>
              <a:rPr lang="en-US" sz="54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5287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ketball 16x9">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Basketball presentation (widescreen)</Template>
  <TotalTime>89</TotalTime>
  <Words>650</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Franklin Gothic Medium</vt:lpstr>
      <vt:lpstr>Impact</vt:lpstr>
      <vt:lpstr>Times New Roman</vt:lpstr>
      <vt:lpstr>Basketball 16x9</vt:lpstr>
      <vt:lpstr>West Nile Fever</vt:lpstr>
      <vt:lpstr>PowerPoint Presentation</vt:lpstr>
      <vt:lpstr>Transmission and spread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SELENIUM AND/OR VITAMIN E DEFICIENCIES</dc:title>
  <dc:creator>MA19557</dc:creator>
  <cp:lastModifiedBy>MA19557</cp:lastModifiedBy>
  <cp:revision>4</cp:revision>
  <dcterms:created xsi:type="dcterms:W3CDTF">2023-10-13T19:38:50Z</dcterms:created>
  <dcterms:modified xsi:type="dcterms:W3CDTF">2024-02-26T20:25:44Z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